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556500" cy="10680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566976" y="1749794"/>
            <a:ext cx="6425725" cy="3722336"/>
          </a:xfrm>
          <a:prstGeom prst="rect">
            <a:avLst/>
          </a:prstGeom>
        </p:spPr>
        <p:txBody>
          <a:bodyPr anchor="b"/>
          <a:lstStyle>
            <a:lvl1pPr algn="ctr">
              <a:defRPr sz="49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944959" y="5615678"/>
            <a:ext cx="5669757" cy="258138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900"/>
            </a:lvl1pPr>
            <a:lvl2pPr marL="0" indent="377966" algn="ctr">
              <a:buSzTx/>
              <a:buFontTx/>
              <a:buNone/>
              <a:defRPr sz="1900"/>
            </a:lvl2pPr>
            <a:lvl3pPr marL="0" indent="755933" algn="ctr">
              <a:buSzTx/>
              <a:buFontTx/>
              <a:buNone/>
              <a:defRPr sz="1900"/>
            </a:lvl3pPr>
            <a:lvl4pPr marL="0" indent="1133902" algn="ctr">
              <a:buSzTx/>
              <a:buFontTx/>
              <a:buNone/>
              <a:defRPr sz="1900"/>
            </a:lvl4pPr>
            <a:lvl5pPr marL="0" indent="1511868" algn="ctr">
              <a:buSzTx/>
              <a:buFontTx/>
              <a:buNone/>
              <a:defRPr sz="19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515790" y="2665532"/>
            <a:ext cx="6520221" cy="4447497"/>
          </a:xfrm>
          <a:prstGeom prst="rect">
            <a:avLst/>
          </a:prstGeom>
        </p:spPr>
        <p:txBody>
          <a:bodyPr anchor="b"/>
          <a:lstStyle>
            <a:lvl1pPr>
              <a:defRPr sz="49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515790" y="7155102"/>
            <a:ext cx="6520221" cy="233883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900"/>
            </a:lvl1pPr>
            <a:lvl2pPr marL="0" indent="377966">
              <a:buSzTx/>
              <a:buFontTx/>
              <a:buNone/>
              <a:defRPr sz="1900"/>
            </a:lvl2pPr>
            <a:lvl3pPr marL="0" indent="755933">
              <a:buSzTx/>
              <a:buFontTx/>
              <a:buNone/>
              <a:defRPr sz="1900"/>
            </a:lvl3pPr>
            <a:lvl4pPr marL="0" indent="1133902">
              <a:buSzTx/>
              <a:buFontTx/>
              <a:buNone/>
              <a:defRPr sz="1900"/>
            </a:lvl4pPr>
            <a:lvl5pPr marL="0" indent="1511868">
              <a:buSzTx/>
              <a:buFontTx/>
              <a:buNone/>
              <a:defRPr sz="19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519728" y="2846199"/>
            <a:ext cx="3212863" cy="6783859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520712" y="569241"/>
            <a:ext cx="6520220" cy="206659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520712" y="2620979"/>
            <a:ext cx="3198098" cy="128450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1900"/>
            </a:lvl1pPr>
            <a:lvl2pPr marL="0" indent="377966">
              <a:buSzTx/>
              <a:buFontTx/>
              <a:buNone/>
              <a:defRPr b="1" sz="1900"/>
            </a:lvl2pPr>
            <a:lvl3pPr marL="0" indent="755933">
              <a:buSzTx/>
              <a:buFontTx/>
              <a:buNone/>
              <a:defRPr b="1" sz="1900"/>
            </a:lvl3pPr>
            <a:lvl4pPr marL="0" indent="1133902">
              <a:buSzTx/>
              <a:buFontTx/>
              <a:buNone/>
              <a:defRPr b="1" sz="1900"/>
            </a:lvl4pPr>
            <a:lvl5pPr marL="0" indent="1511868">
              <a:buSzTx/>
              <a:buFontTx/>
              <a:buNone/>
              <a:defRPr b="1" sz="19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3827086" y="2620979"/>
            <a:ext cx="3213848" cy="128450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19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520712" y="712787"/>
            <a:ext cx="2438193" cy="2494758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3213847" y="1539425"/>
            <a:ext cx="3827086" cy="7598117"/>
          </a:xfrm>
          <a:prstGeom prst="rect">
            <a:avLst/>
          </a:prstGeom>
        </p:spPr>
        <p:txBody>
          <a:bodyPr/>
          <a:lstStyle>
            <a:lvl1pPr marL="188983" indent="-188983">
              <a:defRPr sz="2600"/>
            </a:lvl1pPr>
            <a:lvl2pPr marL="591601" indent="-213634">
              <a:defRPr sz="2600"/>
            </a:lvl2pPr>
            <a:lvl3pPr marL="1014543" indent="-258609">
              <a:defRPr sz="2600"/>
            </a:lvl3pPr>
            <a:lvl4pPr marL="1441000" indent="-307098">
              <a:defRPr sz="2600"/>
            </a:lvl4pPr>
            <a:lvl5pPr marL="1818968" indent="-307099"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520711" y="3207543"/>
            <a:ext cx="2438194" cy="594237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3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520712" y="712787"/>
            <a:ext cx="2438193" cy="2494758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3213847" y="1539425"/>
            <a:ext cx="3827086" cy="759811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520712" y="3207543"/>
            <a:ext cx="2438193" cy="594237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00"/>
            </a:lvl1pPr>
            <a:lvl2pPr marL="0" indent="377966">
              <a:buSzTx/>
              <a:buFontTx/>
              <a:buNone/>
              <a:defRPr sz="1300"/>
            </a:lvl2pPr>
            <a:lvl3pPr marL="0" indent="755933">
              <a:buSzTx/>
              <a:buFontTx/>
              <a:buNone/>
              <a:defRPr sz="1300"/>
            </a:lvl3pPr>
            <a:lvl4pPr marL="0" indent="1133902">
              <a:buSzTx/>
              <a:buFontTx/>
              <a:buNone/>
              <a:defRPr sz="1300"/>
            </a:lvl4pPr>
            <a:lvl5pPr marL="0" indent="1511868">
              <a:buSzTx/>
              <a:buFontTx/>
              <a:buNone/>
              <a:defRPr sz="13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519728" y="569241"/>
            <a:ext cx="6520220" cy="2066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9728" y="2846199"/>
            <a:ext cx="6520220" cy="6783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815925" y="10085129"/>
            <a:ext cx="224023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7559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88984" marR="0" indent="-188984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606737" marR="0" indent="-228770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027598" marR="0" indent="-271664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444374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822342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200309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578276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2956243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334211" marR="0" indent="-310473" algn="l" defTabSz="755933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hyperlink" Target="mailto:absa@emploidakar.com" TargetMode="External"/><Relationship Id="rId5" Type="http://schemas.openxmlformats.org/officeDocument/2006/relationships/hyperlink" Target="http://LinkedIn.com/absa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1" Type="http://schemas.openxmlformats.org/officeDocument/2006/relationships/image" Target="../media/image7.png"/><Relationship Id="rId12" Type="http://schemas.openxmlformats.org/officeDocument/2006/relationships/image" Target="../media/image8.png"/><Relationship Id="rId13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3"/>
          <p:cNvSpPr/>
          <p:nvPr/>
        </p:nvSpPr>
        <p:spPr>
          <a:xfrm>
            <a:off x="-2" y="0"/>
            <a:ext cx="7559676" cy="1581382"/>
          </a:xfrm>
          <a:prstGeom prst="rect">
            <a:avLst/>
          </a:prstGeom>
          <a:gradFill>
            <a:gsLst>
              <a:gs pos="0">
                <a:srgbClr val="202A35"/>
              </a:gs>
              <a:gs pos="50000">
                <a:srgbClr val="2F3C4C"/>
              </a:gs>
              <a:gs pos="100000">
                <a:srgbClr val="38485B"/>
              </a:gs>
            </a:gsLst>
            <a:lin ang="27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ntonio"/>
                <a:ea typeface="Antonio"/>
                <a:cs typeface="Antonio"/>
                <a:sym typeface="Antonio"/>
              </a:defRPr>
            </a:pPr>
          </a:p>
        </p:txBody>
      </p:sp>
      <p:sp>
        <p:nvSpPr>
          <p:cNvPr id="95" name="Rectangle 4"/>
          <p:cNvSpPr/>
          <p:nvPr/>
        </p:nvSpPr>
        <p:spPr>
          <a:xfrm>
            <a:off x="123824" y="114300"/>
            <a:ext cx="7298953" cy="1571625"/>
          </a:xfrm>
          <a:prstGeom prst="rect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ntonio"/>
                <a:ea typeface="Antonio"/>
                <a:cs typeface="Antonio"/>
                <a:sym typeface="Antonio"/>
              </a:defRPr>
            </a:pPr>
          </a:p>
        </p:txBody>
      </p:sp>
      <p:pic>
        <p:nvPicPr>
          <p:cNvPr id="96" name="ext (4).jpeg" descr="ext (4).jpeg"/>
          <p:cNvPicPr>
            <a:picLocks noChangeAspect="1"/>
          </p:cNvPicPr>
          <p:nvPr/>
        </p:nvPicPr>
        <p:blipFill>
          <a:blip r:embed="rId2">
            <a:extLst/>
          </a:blip>
          <a:srcRect l="40032" t="6810" r="20559" b="17633"/>
          <a:stretch>
            <a:fillRect/>
          </a:stretch>
        </p:blipFill>
        <p:spPr>
          <a:xfrm>
            <a:off x="367567" y="211189"/>
            <a:ext cx="1593851" cy="1595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cubicBezTo>
                  <a:pt x="4836" y="0"/>
                  <a:pt x="0" y="4833"/>
                  <a:pt x="0" y="10797"/>
                </a:cubicBezTo>
                <a:cubicBezTo>
                  <a:pt x="0" y="16762"/>
                  <a:pt x="4836" y="21600"/>
                  <a:pt x="10800" y="21600"/>
                </a:cubicBezTo>
                <a:cubicBezTo>
                  <a:pt x="16764" y="21600"/>
                  <a:pt x="21600" y="16762"/>
                  <a:pt x="21600" y="10797"/>
                </a:cubicBezTo>
                <a:cubicBezTo>
                  <a:pt x="21600" y="4833"/>
                  <a:pt x="16764" y="0"/>
                  <a:pt x="10800" y="0"/>
                </a:cubicBezTo>
                <a:close/>
              </a:path>
            </a:pathLst>
          </a:custGeom>
          <a:ln>
            <a:solidFill>
              <a:srgbClr val="FF6961"/>
            </a:solidFill>
          </a:ln>
        </p:spPr>
      </p:pic>
      <p:sp>
        <p:nvSpPr>
          <p:cNvPr id="97" name="ZoneTexte 6"/>
          <p:cNvSpPr txBox="1"/>
          <p:nvPr/>
        </p:nvSpPr>
        <p:spPr>
          <a:xfrm>
            <a:off x="2679726" y="178103"/>
            <a:ext cx="3560526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4800">
                <a:solidFill>
                  <a:srgbClr val="FFFFFF"/>
                </a:solidFill>
                <a:latin typeface="Antonio"/>
                <a:ea typeface="Antonio"/>
                <a:cs typeface="Antonio"/>
                <a:sym typeface="Antonio"/>
              </a:defRPr>
            </a:lvl1pPr>
          </a:lstStyle>
          <a:p>
            <a:pPr/>
            <a:r>
              <a:t>Absa Ndiaye</a:t>
            </a:r>
          </a:p>
        </p:txBody>
      </p:sp>
      <p:sp>
        <p:nvSpPr>
          <p:cNvPr id="98" name="ZoneTexte 7"/>
          <p:cNvSpPr txBox="1"/>
          <p:nvPr/>
        </p:nvSpPr>
        <p:spPr>
          <a:xfrm>
            <a:off x="2935407" y="1009101"/>
            <a:ext cx="1586270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solidFill>
                  <a:srgbClr val="FFFFFF"/>
                </a:solidFill>
                <a:latin typeface="Antonio"/>
                <a:ea typeface="Antonio"/>
                <a:cs typeface="Antonio"/>
                <a:sym typeface="Antonio"/>
              </a:defRPr>
            </a:lvl1pPr>
          </a:lstStyle>
          <a:p>
            <a:pPr/>
            <a:r>
              <a:t>Caissière</a:t>
            </a:r>
          </a:p>
        </p:txBody>
      </p:sp>
      <p:sp>
        <p:nvSpPr>
          <p:cNvPr id="99" name="TextBox 24"/>
          <p:cNvSpPr txBox="1"/>
          <p:nvPr/>
        </p:nvSpPr>
        <p:spPr>
          <a:xfrm>
            <a:off x="112465" y="1924939"/>
            <a:ext cx="7298950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100"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Je suis en effet souriante, méticuleuse, travailleuse et honnête. Vive et dynamique de nature, je sais également garder mon calme dans des situations inattendues. Au-delà de ces atouts, je possède un très bon sens commercial et d'excellentes qualité humaines, qui seront fortement appréciés par votre clientèle.</a:t>
            </a:r>
          </a:p>
        </p:txBody>
      </p:sp>
      <p:sp>
        <p:nvSpPr>
          <p:cNvPr id="100" name="Connecteur droit 10"/>
          <p:cNvSpPr/>
          <p:nvPr/>
        </p:nvSpPr>
        <p:spPr>
          <a:xfrm flipH="1">
            <a:off x="2291378" y="2778368"/>
            <a:ext cx="1" cy="7699580"/>
          </a:xfrm>
          <a:prstGeom prst="line">
            <a:avLst/>
          </a:prstGeom>
          <a:ln w="6350">
            <a:solidFill>
              <a:srgbClr val="3A4859"/>
            </a:solidFill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03" name="Rectangle 32"/>
          <p:cNvGrpSpPr/>
          <p:nvPr/>
        </p:nvGrpSpPr>
        <p:grpSpPr>
          <a:xfrm>
            <a:off x="269376" y="2940042"/>
            <a:ext cx="1834103" cy="358141"/>
            <a:chOff x="0" y="0"/>
            <a:chExt cx="1834102" cy="358140"/>
          </a:xfrm>
        </p:grpSpPr>
        <p:sp>
          <p:nvSpPr>
            <p:cNvPr id="101" name="Rectangle"/>
            <p:cNvSpPr/>
            <p:nvPr/>
          </p:nvSpPr>
          <p:spPr>
            <a:xfrm>
              <a:off x="0" y="18821"/>
              <a:ext cx="1834103" cy="320498"/>
            </a:xfrm>
            <a:prstGeom prst="rect">
              <a:avLst/>
            </a:prstGeom>
            <a:gradFill flip="none" rotWithShape="1">
              <a:gsLst>
                <a:gs pos="0">
                  <a:srgbClr val="202A35"/>
                </a:gs>
                <a:gs pos="50000">
                  <a:srgbClr val="2F3C4C"/>
                </a:gs>
                <a:gs pos="100000">
                  <a:srgbClr val="38485B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" name="CONTACT"/>
            <p:cNvSpPr txBox="1"/>
            <p:nvPr/>
          </p:nvSpPr>
          <p:spPr>
            <a:xfrm>
              <a:off x="0" y="-1"/>
              <a:ext cx="183410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indent="228600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CONTACT</a:t>
              </a:r>
            </a:p>
          </p:txBody>
        </p:sp>
      </p:grpSp>
      <p:sp>
        <p:nvSpPr>
          <p:cNvPr id="104" name="Oval 5"/>
          <p:cNvSpPr/>
          <p:nvPr/>
        </p:nvSpPr>
        <p:spPr>
          <a:xfrm>
            <a:off x="112464" y="2900978"/>
            <a:ext cx="436269" cy="436269"/>
          </a:xfrm>
          <a:prstGeom prst="ellipse">
            <a:avLst/>
          </a:prstGeom>
          <a:solidFill>
            <a:srgbClr val="FF6961"/>
          </a:solidFill>
          <a:ln w="1905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05" name="Picture 11" descr="Picture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2487" y="2981000"/>
            <a:ext cx="276225" cy="276225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203"/>
          <p:cNvSpPr txBox="1"/>
          <p:nvPr/>
        </p:nvSpPr>
        <p:spPr>
          <a:xfrm>
            <a:off x="595011" y="3808974"/>
            <a:ext cx="1666394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latin typeface="Lato"/>
                <a:ea typeface="Lato"/>
                <a:cs typeface="Lato"/>
                <a:sym typeface="Lato"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4" invalidUrl="" action="" tgtFrame="" tooltip="" history="1" highlightClick="0" endSnd="0"/>
              </a:rPr>
              <a:t>absa@emploidakar.com</a:t>
            </a:r>
            <a:r>
              <a:t> </a:t>
            </a:r>
          </a:p>
        </p:txBody>
      </p:sp>
      <p:sp>
        <p:nvSpPr>
          <p:cNvPr id="107" name="TextBox 204"/>
          <p:cNvSpPr txBox="1"/>
          <p:nvPr/>
        </p:nvSpPr>
        <p:spPr>
          <a:xfrm>
            <a:off x="595011" y="3439292"/>
            <a:ext cx="109440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77 100 20 30</a:t>
            </a:r>
          </a:p>
        </p:txBody>
      </p:sp>
      <p:sp>
        <p:nvSpPr>
          <p:cNvPr id="108" name="TextBox 205"/>
          <p:cNvSpPr txBox="1"/>
          <p:nvPr/>
        </p:nvSpPr>
        <p:spPr>
          <a:xfrm>
            <a:off x="595011" y="4606411"/>
            <a:ext cx="1692575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Lato"/>
                <a:ea typeface="Lato"/>
                <a:cs typeface="Lato"/>
                <a:sym typeface="Lato"/>
                <a:hlinkClick r:id="rId5" invalidUrl="" action="" tgtFrame="" tooltip="" history="1" highlightClick="0" endSnd="0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 invalidUrl="" action="" tgtFrame="" tooltip="" history="1" highlightClick="0" endSnd="0"/>
              </a:rPr>
              <a:t>LinkedIn.com/absa</a:t>
            </a:r>
          </a:p>
        </p:txBody>
      </p:sp>
      <p:sp>
        <p:nvSpPr>
          <p:cNvPr id="109" name="TextBox 206"/>
          <p:cNvSpPr txBox="1"/>
          <p:nvPr/>
        </p:nvSpPr>
        <p:spPr>
          <a:xfrm>
            <a:off x="595011" y="4147608"/>
            <a:ext cx="1696368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>
                <a:latin typeface="Lato"/>
                <a:ea typeface="Lato"/>
                <a:cs typeface="Lato"/>
                <a:sym typeface="Lato"/>
              </a:defRPr>
            </a:pPr>
            <a:r>
              <a:t>Rue Kaolack, Point E</a:t>
            </a:r>
          </a:p>
          <a:p>
            <a:pPr>
              <a:defRPr sz="1000">
                <a:latin typeface="Lato"/>
                <a:ea typeface="Lato"/>
                <a:cs typeface="Lato"/>
                <a:sym typeface="Lato"/>
              </a:defRPr>
            </a:pPr>
            <a:r>
              <a:t>Dakar</a:t>
            </a:r>
          </a:p>
        </p:txBody>
      </p:sp>
      <p:pic>
        <p:nvPicPr>
          <p:cNvPr id="110" name="Picture 25" descr="Picture 25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67396" y="4607088"/>
            <a:ext cx="295160" cy="2951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Picture 26" descr="Picture 26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75369" y="3798730"/>
            <a:ext cx="279211" cy="2792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Picture 28" descr="Picture 28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89353" y="3434267"/>
            <a:ext cx="251246" cy="25124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Picture 29" descr="Picture 29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63619" y="4191156"/>
            <a:ext cx="302714" cy="30271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6" name="Rectangle 43"/>
          <p:cNvGrpSpPr/>
          <p:nvPr/>
        </p:nvGrpSpPr>
        <p:grpSpPr>
          <a:xfrm>
            <a:off x="330599" y="5233875"/>
            <a:ext cx="1834103" cy="358141"/>
            <a:chOff x="0" y="0"/>
            <a:chExt cx="1834102" cy="358140"/>
          </a:xfrm>
        </p:grpSpPr>
        <p:sp>
          <p:nvSpPr>
            <p:cNvPr id="114" name="Rectangle"/>
            <p:cNvSpPr/>
            <p:nvPr/>
          </p:nvSpPr>
          <p:spPr>
            <a:xfrm>
              <a:off x="0" y="18821"/>
              <a:ext cx="1834103" cy="320498"/>
            </a:xfrm>
            <a:prstGeom prst="rect">
              <a:avLst/>
            </a:prstGeom>
            <a:gradFill flip="none" rotWithShape="1">
              <a:gsLst>
                <a:gs pos="0">
                  <a:srgbClr val="202A35"/>
                </a:gs>
                <a:gs pos="50000">
                  <a:srgbClr val="2F3C4C"/>
                </a:gs>
                <a:gs pos="100000">
                  <a:srgbClr val="38485B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" name="COMPETENCES"/>
            <p:cNvSpPr txBox="1"/>
            <p:nvPr/>
          </p:nvSpPr>
          <p:spPr>
            <a:xfrm>
              <a:off x="0" y="-1"/>
              <a:ext cx="183410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indent="228600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COMPETENCES</a:t>
              </a:r>
            </a:p>
          </p:txBody>
        </p:sp>
      </p:grpSp>
      <p:sp>
        <p:nvSpPr>
          <p:cNvPr id="117" name="Oval 212"/>
          <p:cNvSpPr/>
          <p:nvPr/>
        </p:nvSpPr>
        <p:spPr>
          <a:xfrm>
            <a:off x="112464" y="5194810"/>
            <a:ext cx="436269" cy="436269"/>
          </a:xfrm>
          <a:prstGeom prst="ellipse">
            <a:avLst/>
          </a:prstGeom>
          <a:solidFill>
            <a:srgbClr val="FF6961"/>
          </a:solidFill>
          <a:ln w="1905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8" name="Picture 23" descr="Picture 23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92186" y="5274533"/>
            <a:ext cx="276827" cy="276826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extBox 285"/>
          <p:cNvSpPr txBox="1"/>
          <p:nvPr/>
        </p:nvSpPr>
        <p:spPr>
          <a:xfrm>
            <a:off x="88533" y="5813526"/>
            <a:ext cx="112916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Expression orale</a:t>
            </a:r>
          </a:p>
        </p:txBody>
      </p:sp>
      <p:sp>
        <p:nvSpPr>
          <p:cNvPr id="120" name="TextBox 286"/>
          <p:cNvSpPr txBox="1"/>
          <p:nvPr/>
        </p:nvSpPr>
        <p:spPr>
          <a:xfrm>
            <a:off x="88533" y="6108689"/>
            <a:ext cx="112916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Caisse</a:t>
            </a:r>
          </a:p>
        </p:txBody>
      </p:sp>
      <p:sp>
        <p:nvSpPr>
          <p:cNvPr id="121" name="TextBox 287"/>
          <p:cNvSpPr txBox="1"/>
          <p:nvPr/>
        </p:nvSpPr>
        <p:spPr>
          <a:xfrm>
            <a:off x="88533" y="6411548"/>
            <a:ext cx="112916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Calcul</a:t>
            </a:r>
          </a:p>
        </p:txBody>
      </p:sp>
      <p:sp>
        <p:nvSpPr>
          <p:cNvPr id="122" name="TextBox 288"/>
          <p:cNvSpPr txBox="1"/>
          <p:nvPr/>
        </p:nvSpPr>
        <p:spPr>
          <a:xfrm>
            <a:off x="88533" y="6714407"/>
            <a:ext cx="112916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Magasin</a:t>
            </a:r>
          </a:p>
        </p:txBody>
      </p:sp>
      <p:sp>
        <p:nvSpPr>
          <p:cNvPr id="123" name="TextBox 289"/>
          <p:cNvSpPr txBox="1"/>
          <p:nvPr/>
        </p:nvSpPr>
        <p:spPr>
          <a:xfrm>
            <a:off x="88533" y="7017267"/>
            <a:ext cx="112916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Réception</a:t>
            </a:r>
          </a:p>
        </p:txBody>
      </p:sp>
      <p:grpSp>
        <p:nvGrpSpPr>
          <p:cNvPr id="129" name="Group 32"/>
          <p:cNvGrpSpPr/>
          <p:nvPr/>
        </p:nvGrpSpPr>
        <p:grpSpPr>
          <a:xfrm>
            <a:off x="1114181" y="6441110"/>
            <a:ext cx="1026831" cy="184968"/>
            <a:chOff x="4759" y="0"/>
            <a:chExt cx="1026829" cy="184966"/>
          </a:xfrm>
        </p:grpSpPr>
        <p:sp>
          <p:nvSpPr>
            <p:cNvPr id="124" name="5-Point Star 31"/>
            <p:cNvSpPr/>
            <p:nvPr/>
          </p:nvSpPr>
          <p:spPr>
            <a:xfrm>
              <a:off x="4759" y="0"/>
              <a:ext cx="184967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" name="5-Point Star 292"/>
            <p:cNvSpPr/>
            <p:nvPr/>
          </p:nvSpPr>
          <p:spPr>
            <a:xfrm>
              <a:off x="215225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" name="5-Point Star 293"/>
            <p:cNvSpPr/>
            <p:nvPr/>
          </p:nvSpPr>
          <p:spPr>
            <a:xfrm>
              <a:off x="425691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7" name="5-Point Star 294"/>
            <p:cNvSpPr/>
            <p:nvPr/>
          </p:nvSpPr>
          <p:spPr>
            <a:xfrm>
              <a:off x="636157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8" name="5-Point Star 295"/>
            <p:cNvSpPr/>
            <p:nvPr/>
          </p:nvSpPr>
          <p:spPr>
            <a:xfrm>
              <a:off x="846622" y="0"/>
              <a:ext cx="184967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35" name="Group 306"/>
          <p:cNvGrpSpPr/>
          <p:nvPr/>
        </p:nvGrpSpPr>
        <p:grpSpPr>
          <a:xfrm>
            <a:off x="1114919" y="7027086"/>
            <a:ext cx="1026830" cy="184968"/>
            <a:chOff x="4759" y="0"/>
            <a:chExt cx="1026829" cy="184966"/>
          </a:xfrm>
        </p:grpSpPr>
        <p:sp>
          <p:nvSpPr>
            <p:cNvPr id="130" name="5-Point Star 307"/>
            <p:cNvSpPr/>
            <p:nvPr/>
          </p:nvSpPr>
          <p:spPr>
            <a:xfrm>
              <a:off x="4759" y="0"/>
              <a:ext cx="184967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1" name="5-Point Star 308"/>
            <p:cNvSpPr/>
            <p:nvPr/>
          </p:nvSpPr>
          <p:spPr>
            <a:xfrm>
              <a:off x="215225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2" name="5-Point Star 309"/>
            <p:cNvSpPr/>
            <p:nvPr/>
          </p:nvSpPr>
          <p:spPr>
            <a:xfrm>
              <a:off x="425691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3" name="5-Point Star 311"/>
            <p:cNvSpPr/>
            <p:nvPr/>
          </p:nvSpPr>
          <p:spPr>
            <a:xfrm>
              <a:off x="846622" y="0"/>
              <a:ext cx="184967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FFFFFF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" name="5-Point Star 294"/>
            <p:cNvSpPr/>
            <p:nvPr/>
          </p:nvSpPr>
          <p:spPr>
            <a:xfrm>
              <a:off x="646257" y="10100"/>
              <a:ext cx="164766" cy="164766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38" name="Rectangle 81"/>
          <p:cNvGrpSpPr/>
          <p:nvPr/>
        </p:nvGrpSpPr>
        <p:grpSpPr>
          <a:xfrm>
            <a:off x="330599" y="7494700"/>
            <a:ext cx="1834103" cy="358141"/>
            <a:chOff x="0" y="0"/>
            <a:chExt cx="1834102" cy="358140"/>
          </a:xfrm>
        </p:grpSpPr>
        <p:sp>
          <p:nvSpPr>
            <p:cNvPr id="136" name="Rectangle"/>
            <p:cNvSpPr/>
            <p:nvPr/>
          </p:nvSpPr>
          <p:spPr>
            <a:xfrm>
              <a:off x="0" y="18821"/>
              <a:ext cx="1834103" cy="320498"/>
            </a:xfrm>
            <a:prstGeom prst="rect">
              <a:avLst/>
            </a:prstGeom>
            <a:gradFill flip="none" rotWithShape="1">
              <a:gsLst>
                <a:gs pos="0">
                  <a:srgbClr val="202A35"/>
                </a:gs>
                <a:gs pos="50000">
                  <a:srgbClr val="2F3C4C"/>
                </a:gs>
                <a:gs pos="100000">
                  <a:srgbClr val="38485B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" name="LANGUES"/>
            <p:cNvSpPr txBox="1"/>
            <p:nvPr/>
          </p:nvSpPr>
          <p:spPr>
            <a:xfrm>
              <a:off x="0" y="-1"/>
              <a:ext cx="183410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indent="228600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LANGUES</a:t>
              </a:r>
            </a:p>
          </p:txBody>
        </p:sp>
      </p:grpSp>
      <p:sp>
        <p:nvSpPr>
          <p:cNvPr id="139" name="Oval 393"/>
          <p:cNvSpPr/>
          <p:nvPr/>
        </p:nvSpPr>
        <p:spPr>
          <a:xfrm>
            <a:off x="112464" y="7455635"/>
            <a:ext cx="436269" cy="436269"/>
          </a:xfrm>
          <a:prstGeom prst="ellipse">
            <a:avLst/>
          </a:prstGeom>
          <a:solidFill>
            <a:srgbClr val="FF6961"/>
          </a:solidFill>
          <a:ln w="1905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40" name="Picture 35" descr="Picture 35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04509" y="7547680"/>
            <a:ext cx="252181" cy="25218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TextBox 394"/>
          <p:cNvSpPr txBox="1"/>
          <p:nvPr/>
        </p:nvSpPr>
        <p:spPr>
          <a:xfrm>
            <a:off x="99291" y="8084052"/>
            <a:ext cx="112916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Anglais</a:t>
            </a:r>
          </a:p>
        </p:txBody>
      </p:sp>
      <p:sp>
        <p:nvSpPr>
          <p:cNvPr id="142" name="TextBox 395"/>
          <p:cNvSpPr txBox="1"/>
          <p:nvPr/>
        </p:nvSpPr>
        <p:spPr>
          <a:xfrm>
            <a:off x="99291" y="8379215"/>
            <a:ext cx="112916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Français</a:t>
            </a:r>
          </a:p>
        </p:txBody>
      </p:sp>
      <p:sp>
        <p:nvSpPr>
          <p:cNvPr id="143" name="TextBox 396"/>
          <p:cNvSpPr txBox="1"/>
          <p:nvPr/>
        </p:nvSpPr>
        <p:spPr>
          <a:xfrm>
            <a:off x="99291" y="8682074"/>
            <a:ext cx="112916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Pulaar</a:t>
            </a:r>
          </a:p>
        </p:txBody>
      </p:sp>
      <p:sp>
        <p:nvSpPr>
          <p:cNvPr id="144" name="TextBox 397"/>
          <p:cNvSpPr txBox="1"/>
          <p:nvPr/>
        </p:nvSpPr>
        <p:spPr>
          <a:xfrm>
            <a:off x="99291" y="8984933"/>
            <a:ext cx="112916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latin typeface="Lato"/>
                <a:ea typeface="Lato"/>
                <a:cs typeface="Lato"/>
                <a:sym typeface="Lato"/>
              </a:defRPr>
            </a:lvl1pPr>
          </a:lstStyle>
          <a:p>
            <a:pPr/>
            <a:r>
              <a:t>Wolof</a:t>
            </a:r>
          </a:p>
        </p:txBody>
      </p:sp>
      <p:grpSp>
        <p:nvGrpSpPr>
          <p:cNvPr id="150" name="Group 399"/>
          <p:cNvGrpSpPr/>
          <p:nvPr/>
        </p:nvGrpSpPr>
        <p:grpSpPr>
          <a:xfrm>
            <a:off x="999196" y="8103048"/>
            <a:ext cx="1152728" cy="207645"/>
            <a:chOff x="5342" y="0"/>
            <a:chExt cx="1152727" cy="207644"/>
          </a:xfrm>
        </p:grpSpPr>
        <p:sp>
          <p:nvSpPr>
            <p:cNvPr id="145" name="5-Point Star 400"/>
            <p:cNvSpPr/>
            <p:nvPr/>
          </p:nvSpPr>
          <p:spPr>
            <a:xfrm>
              <a:off x="5342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" name="5-Point Star 401"/>
            <p:cNvSpPr/>
            <p:nvPr/>
          </p:nvSpPr>
          <p:spPr>
            <a:xfrm>
              <a:off x="241613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7" name="5-Point Star 402"/>
            <p:cNvSpPr/>
            <p:nvPr/>
          </p:nvSpPr>
          <p:spPr>
            <a:xfrm>
              <a:off x="477884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5-Point Star 403"/>
            <p:cNvSpPr/>
            <p:nvPr/>
          </p:nvSpPr>
          <p:spPr>
            <a:xfrm>
              <a:off x="714155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" name="5-Point Star 404"/>
            <p:cNvSpPr/>
            <p:nvPr/>
          </p:nvSpPr>
          <p:spPr>
            <a:xfrm>
              <a:off x="950424" y="0"/>
              <a:ext cx="207647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FFFFFF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56" name="Group 405"/>
          <p:cNvGrpSpPr/>
          <p:nvPr/>
        </p:nvGrpSpPr>
        <p:grpSpPr>
          <a:xfrm>
            <a:off x="999196" y="8419438"/>
            <a:ext cx="1152728" cy="207645"/>
            <a:chOff x="5342" y="0"/>
            <a:chExt cx="1152727" cy="207644"/>
          </a:xfrm>
        </p:grpSpPr>
        <p:sp>
          <p:nvSpPr>
            <p:cNvPr id="151" name="5-Point Star 406"/>
            <p:cNvSpPr/>
            <p:nvPr/>
          </p:nvSpPr>
          <p:spPr>
            <a:xfrm>
              <a:off x="5342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2" name="5-Point Star 407"/>
            <p:cNvSpPr/>
            <p:nvPr/>
          </p:nvSpPr>
          <p:spPr>
            <a:xfrm>
              <a:off x="241613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3" name="5-Point Star 408"/>
            <p:cNvSpPr/>
            <p:nvPr/>
          </p:nvSpPr>
          <p:spPr>
            <a:xfrm>
              <a:off x="477884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" name="5-Point Star 409"/>
            <p:cNvSpPr/>
            <p:nvPr/>
          </p:nvSpPr>
          <p:spPr>
            <a:xfrm>
              <a:off x="714155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5" name="5-Point Star 410"/>
            <p:cNvSpPr/>
            <p:nvPr/>
          </p:nvSpPr>
          <p:spPr>
            <a:xfrm>
              <a:off x="950424" y="0"/>
              <a:ext cx="207647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62" name="Group 411"/>
          <p:cNvGrpSpPr/>
          <p:nvPr/>
        </p:nvGrpSpPr>
        <p:grpSpPr>
          <a:xfrm>
            <a:off x="999196" y="8702661"/>
            <a:ext cx="1152728" cy="207646"/>
            <a:chOff x="5342" y="0"/>
            <a:chExt cx="1152727" cy="207644"/>
          </a:xfrm>
        </p:grpSpPr>
        <p:sp>
          <p:nvSpPr>
            <p:cNvPr id="157" name="5-Point Star 412"/>
            <p:cNvSpPr/>
            <p:nvPr/>
          </p:nvSpPr>
          <p:spPr>
            <a:xfrm>
              <a:off x="5342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8" name="5-Point Star 413"/>
            <p:cNvSpPr/>
            <p:nvPr/>
          </p:nvSpPr>
          <p:spPr>
            <a:xfrm>
              <a:off x="241613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9" name="5-Point Star 414"/>
            <p:cNvSpPr/>
            <p:nvPr/>
          </p:nvSpPr>
          <p:spPr>
            <a:xfrm>
              <a:off x="477884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0" name="5-Point Star 415"/>
            <p:cNvSpPr/>
            <p:nvPr/>
          </p:nvSpPr>
          <p:spPr>
            <a:xfrm>
              <a:off x="714155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FFFFFF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1" name="5-Point Star 416"/>
            <p:cNvSpPr/>
            <p:nvPr/>
          </p:nvSpPr>
          <p:spPr>
            <a:xfrm>
              <a:off x="950424" y="0"/>
              <a:ext cx="207647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FFFFFF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68" name="Group 423"/>
          <p:cNvGrpSpPr/>
          <p:nvPr/>
        </p:nvGrpSpPr>
        <p:grpSpPr>
          <a:xfrm>
            <a:off x="999196" y="9007658"/>
            <a:ext cx="1152728" cy="207646"/>
            <a:chOff x="5342" y="0"/>
            <a:chExt cx="1152727" cy="207644"/>
          </a:xfrm>
        </p:grpSpPr>
        <p:sp>
          <p:nvSpPr>
            <p:cNvPr id="163" name="5-Point Star 424"/>
            <p:cNvSpPr/>
            <p:nvPr/>
          </p:nvSpPr>
          <p:spPr>
            <a:xfrm>
              <a:off x="5342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4" name="5-Point Star 425"/>
            <p:cNvSpPr/>
            <p:nvPr/>
          </p:nvSpPr>
          <p:spPr>
            <a:xfrm>
              <a:off x="241613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5" name="5-Point Star 426"/>
            <p:cNvSpPr/>
            <p:nvPr/>
          </p:nvSpPr>
          <p:spPr>
            <a:xfrm>
              <a:off x="477884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" name="5-Point Star 427"/>
            <p:cNvSpPr/>
            <p:nvPr/>
          </p:nvSpPr>
          <p:spPr>
            <a:xfrm>
              <a:off x="714155" y="0"/>
              <a:ext cx="207646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" name="5-Point Star 428"/>
            <p:cNvSpPr/>
            <p:nvPr/>
          </p:nvSpPr>
          <p:spPr>
            <a:xfrm>
              <a:off x="950424" y="0"/>
              <a:ext cx="207647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71" name="Rectangle 112"/>
          <p:cNvGrpSpPr/>
          <p:nvPr/>
        </p:nvGrpSpPr>
        <p:grpSpPr>
          <a:xfrm>
            <a:off x="2712947" y="2940043"/>
            <a:ext cx="4591496" cy="358141"/>
            <a:chOff x="0" y="0"/>
            <a:chExt cx="4591494" cy="358140"/>
          </a:xfrm>
        </p:grpSpPr>
        <p:sp>
          <p:nvSpPr>
            <p:cNvPr id="169" name="Rectangle"/>
            <p:cNvSpPr/>
            <p:nvPr/>
          </p:nvSpPr>
          <p:spPr>
            <a:xfrm>
              <a:off x="0" y="18821"/>
              <a:ext cx="4591495" cy="320498"/>
            </a:xfrm>
            <a:prstGeom prst="rect">
              <a:avLst/>
            </a:prstGeom>
            <a:gradFill flip="none" rotWithShape="1">
              <a:gsLst>
                <a:gs pos="0">
                  <a:srgbClr val="202A35"/>
                </a:gs>
                <a:gs pos="50000">
                  <a:srgbClr val="2F3C4C"/>
                </a:gs>
                <a:gs pos="100000">
                  <a:srgbClr val="38485B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0" name="FORMATION"/>
            <p:cNvSpPr txBox="1"/>
            <p:nvPr/>
          </p:nvSpPr>
          <p:spPr>
            <a:xfrm>
              <a:off x="0" y="-1"/>
              <a:ext cx="4591495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indent="228600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FORMATION</a:t>
              </a:r>
            </a:p>
          </p:txBody>
        </p:sp>
      </p:grpSp>
      <p:sp>
        <p:nvSpPr>
          <p:cNvPr id="172" name="Oval 260"/>
          <p:cNvSpPr/>
          <p:nvPr/>
        </p:nvSpPr>
        <p:spPr>
          <a:xfrm>
            <a:off x="2494814" y="2900978"/>
            <a:ext cx="436269" cy="436269"/>
          </a:xfrm>
          <a:prstGeom prst="ellipse">
            <a:avLst/>
          </a:prstGeom>
          <a:solidFill>
            <a:srgbClr val="FF6961"/>
          </a:solidFill>
          <a:ln w="1905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73" name="Picture 27" descr="Picture 27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544717" y="2950882"/>
            <a:ext cx="336464" cy="336464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Oval 59"/>
          <p:cNvSpPr/>
          <p:nvPr/>
        </p:nvSpPr>
        <p:spPr>
          <a:xfrm>
            <a:off x="2608473" y="3561739"/>
            <a:ext cx="111615" cy="1116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72727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sp>
        <p:nvSpPr>
          <p:cNvPr id="175" name="Oval 183"/>
          <p:cNvSpPr/>
          <p:nvPr/>
        </p:nvSpPr>
        <p:spPr>
          <a:xfrm>
            <a:off x="2608473" y="4443910"/>
            <a:ext cx="111615" cy="1116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72727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sp>
        <p:nvSpPr>
          <p:cNvPr id="176" name="Oval 184"/>
          <p:cNvSpPr/>
          <p:nvPr/>
        </p:nvSpPr>
        <p:spPr>
          <a:xfrm>
            <a:off x="2608473" y="5358376"/>
            <a:ext cx="111615" cy="1116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72727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sp>
        <p:nvSpPr>
          <p:cNvPr id="177" name="Rectangle 118"/>
          <p:cNvSpPr txBox="1"/>
          <p:nvPr/>
        </p:nvSpPr>
        <p:spPr>
          <a:xfrm>
            <a:off x="2830576" y="3434267"/>
            <a:ext cx="4473867" cy="628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5000"/>
              </a:lnSpc>
              <a:defRPr b="1" sz="1100">
                <a:latin typeface="Lato"/>
                <a:ea typeface="Lato"/>
                <a:cs typeface="Lato"/>
                <a:sym typeface="Lato"/>
              </a:defRPr>
            </a:pPr>
            <a:r>
              <a:t>2016-2017 </a:t>
            </a:r>
            <a:r>
              <a:rPr>
                <a:solidFill>
                  <a:srgbClr val="FF6961"/>
                </a:solidFill>
              </a:rPr>
              <a:t>ÉCOLE</a:t>
            </a:r>
            <a:r>
              <a:rPr b="0">
                <a:solidFill>
                  <a:srgbClr val="FF6961"/>
                </a:solidFill>
              </a:rPr>
              <a:t> </a:t>
            </a:r>
            <a:r>
              <a:rPr b="0">
                <a:solidFill>
                  <a:srgbClr val="69A4A2"/>
                </a:solidFill>
              </a:rPr>
              <a:t>- </a:t>
            </a:r>
            <a:r>
              <a:t>Titre du diplôme</a:t>
            </a:r>
          </a:p>
          <a:p>
            <a:pPr defTabSz="685800">
              <a:defRPr sz="11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defRPr>
            </a:pPr>
            <a: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78" name="Rectangle 119"/>
          <p:cNvSpPr txBox="1"/>
          <p:nvPr/>
        </p:nvSpPr>
        <p:spPr>
          <a:xfrm>
            <a:off x="2830576" y="4341397"/>
            <a:ext cx="4473867" cy="628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5000"/>
              </a:lnSpc>
              <a:defRPr b="1" sz="1100">
                <a:latin typeface="Lato"/>
                <a:ea typeface="Lato"/>
                <a:cs typeface="Lato"/>
                <a:sym typeface="Lato"/>
              </a:defRPr>
            </a:pPr>
            <a:r>
              <a:t>2016-2014  </a:t>
            </a:r>
            <a:r>
              <a:rPr>
                <a:solidFill>
                  <a:srgbClr val="FF6961"/>
                </a:solidFill>
              </a:rPr>
              <a:t>ÉCOLE</a:t>
            </a:r>
            <a:r>
              <a:rPr b="0">
                <a:solidFill>
                  <a:srgbClr val="FF6961"/>
                </a:solidFill>
              </a:rPr>
              <a:t> </a:t>
            </a:r>
            <a:r>
              <a:rPr b="0">
                <a:solidFill>
                  <a:srgbClr val="69A4A2"/>
                </a:solidFill>
              </a:rPr>
              <a:t>- </a:t>
            </a:r>
            <a:r>
              <a:t>Titre du diplôme</a:t>
            </a:r>
          </a:p>
          <a:p>
            <a:pPr defTabSz="685800">
              <a:defRPr sz="11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defRPr>
            </a:pPr>
            <a:r>
              <a:t>Décrivez en une ligne les objectifs et les spécialités de cette formation. Inscrivez votre mention si vous en avez eu une.</a:t>
            </a:r>
          </a:p>
        </p:txBody>
      </p:sp>
      <p:sp>
        <p:nvSpPr>
          <p:cNvPr id="179" name="Rectangle 120"/>
          <p:cNvSpPr txBox="1"/>
          <p:nvPr/>
        </p:nvSpPr>
        <p:spPr>
          <a:xfrm>
            <a:off x="2825924" y="5248526"/>
            <a:ext cx="4478519" cy="628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5000"/>
              </a:lnSpc>
              <a:defRPr b="1" sz="1100">
                <a:latin typeface="Lato"/>
                <a:ea typeface="Lato"/>
                <a:cs typeface="Lato"/>
                <a:sym typeface="Lato"/>
              </a:defRPr>
            </a:pPr>
            <a:r>
              <a:t>2011-2014  </a:t>
            </a:r>
            <a:r>
              <a:rPr>
                <a:solidFill>
                  <a:srgbClr val="FF6961"/>
                </a:solidFill>
              </a:rPr>
              <a:t>ÉCOLE</a:t>
            </a:r>
            <a:r>
              <a:rPr b="0">
                <a:solidFill>
                  <a:srgbClr val="FF6961"/>
                </a:solidFill>
              </a:rPr>
              <a:t> </a:t>
            </a:r>
            <a:r>
              <a:rPr b="0">
                <a:solidFill>
                  <a:srgbClr val="69A4A2"/>
                </a:solidFill>
              </a:rPr>
              <a:t>- </a:t>
            </a:r>
            <a:r>
              <a:t>Titre du diplôme</a:t>
            </a:r>
          </a:p>
          <a:p>
            <a:pPr defTabSz="685800">
              <a:defRPr sz="11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defRPr>
            </a:pPr>
            <a:r>
              <a:t>Décrivez en une ligne les objectifs et les spécialités de cette formation. Inscrivez votre mention si vous en avez eu une.</a:t>
            </a:r>
          </a:p>
        </p:txBody>
      </p:sp>
      <p:grpSp>
        <p:nvGrpSpPr>
          <p:cNvPr id="182" name="Rectangle 121"/>
          <p:cNvGrpSpPr/>
          <p:nvPr/>
        </p:nvGrpSpPr>
        <p:grpSpPr>
          <a:xfrm>
            <a:off x="2712947" y="6354544"/>
            <a:ext cx="4591496" cy="358141"/>
            <a:chOff x="0" y="0"/>
            <a:chExt cx="4591494" cy="358140"/>
          </a:xfrm>
        </p:grpSpPr>
        <p:sp>
          <p:nvSpPr>
            <p:cNvPr id="180" name="Rectangle"/>
            <p:cNvSpPr/>
            <p:nvPr/>
          </p:nvSpPr>
          <p:spPr>
            <a:xfrm>
              <a:off x="0" y="18821"/>
              <a:ext cx="4591495" cy="320498"/>
            </a:xfrm>
            <a:prstGeom prst="rect">
              <a:avLst/>
            </a:prstGeom>
            <a:solidFill>
              <a:srgbClr val="3A485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" name="EXPERIENCE"/>
            <p:cNvSpPr txBox="1"/>
            <p:nvPr/>
          </p:nvSpPr>
          <p:spPr>
            <a:xfrm>
              <a:off x="0" y="-1"/>
              <a:ext cx="4591495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indent="228600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EXPERIENCE</a:t>
              </a:r>
            </a:p>
          </p:txBody>
        </p:sp>
      </p:grpSp>
      <p:sp>
        <p:nvSpPr>
          <p:cNvPr id="183" name="Oval 269"/>
          <p:cNvSpPr/>
          <p:nvPr/>
        </p:nvSpPr>
        <p:spPr>
          <a:xfrm>
            <a:off x="2494814" y="6315480"/>
            <a:ext cx="436269" cy="436269"/>
          </a:xfrm>
          <a:prstGeom prst="ellipse">
            <a:avLst/>
          </a:prstGeom>
          <a:solidFill>
            <a:srgbClr val="FF6961"/>
          </a:solidFill>
          <a:ln w="19050">
            <a:solidFill>
              <a:srgbClr val="FFFFF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84" name="Picture 30" descr="Picture 30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2597619" y="6418284"/>
            <a:ext cx="230659" cy="230659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Oval 204"/>
          <p:cNvSpPr/>
          <p:nvPr/>
        </p:nvSpPr>
        <p:spPr>
          <a:xfrm>
            <a:off x="2597619" y="7068876"/>
            <a:ext cx="111615" cy="1116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72727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sp>
        <p:nvSpPr>
          <p:cNvPr id="186" name="Oval 205"/>
          <p:cNvSpPr/>
          <p:nvPr/>
        </p:nvSpPr>
        <p:spPr>
          <a:xfrm>
            <a:off x="2597619" y="7951047"/>
            <a:ext cx="111615" cy="1116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72727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sp>
        <p:nvSpPr>
          <p:cNvPr id="187" name="Oval 206"/>
          <p:cNvSpPr/>
          <p:nvPr/>
        </p:nvSpPr>
        <p:spPr>
          <a:xfrm>
            <a:off x="2597619" y="8865513"/>
            <a:ext cx="111615" cy="1116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72727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sp>
        <p:nvSpPr>
          <p:cNvPr id="188" name="Rectangle 127"/>
          <p:cNvSpPr txBox="1"/>
          <p:nvPr/>
        </p:nvSpPr>
        <p:spPr>
          <a:xfrm>
            <a:off x="2822683" y="6948278"/>
            <a:ext cx="448175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b="1" sz="1100">
                <a:latin typeface="Lato"/>
                <a:ea typeface="Lato"/>
                <a:cs typeface="Lato"/>
                <a:sym typeface="Lato"/>
              </a:defRPr>
            </a:pPr>
            <a:r>
              <a:t>2017-2019  </a:t>
            </a:r>
            <a:r>
              <a:rPr>
                <a:solidFill>
                  <a:srgbClr val="FF6961"/>
                </a:solidFill>
              </a:rPr>
              <a:t>ENTREPRISE </a:t>
            </a:r>
            <a:r>
              <a:rPr b="0">
                <a:solidFill>
                  <a:srgbClr val="5797B8"/>
                </a:solidFill>
              </a:rPr>
              <a:t>- </a:t>
            </a:r>
            <a:r>
              <a:t>Titre du poste</a:t>
            </a:r>
          </a:p>
          <a:p>
            <a:pPr defTabSz="457200">
              <a:defRPr sz="11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defRPr>
            </a:pPr>
            <a:r>
              <a:t>Décrivez ici les fonctions que vous avez occupé. Décrivez également vos missions, résultats obtenus, etc.</a:t>
            </a:r>
          </a:p>
        </p:txBody>
      </p:sp>
      <p:sp>
        <p:nvSpPr>
          <p:cNvPr id="189" name="Rectangle 128"/>
          <p:cNvSpPr txBox="1"/>
          <p:nvPr/>
        </p:nvSpPr>
        <p:spPr>
          <a:xfrm>
            <a:off x="2822685" y="7841760"/>
            <a:ext cx="4481756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b="1" sz="1100">
                <a:latin typeface="Lato"/>
                <a:ea typeface="Lato"/>
                <a:cs typeface="Lato"/>
                <a:sym typeface="Lato"/>
              </a:defRPr>
            </a:pPr>
            <a:r>
              <a:t>2016-2017  </a:t>
            </a:r>
            <a:r>
              <a:rPr>
                <a:solidFill>
                  <a:srgbClr val="FF6961"/>
                </a:solidFill>
              </a:rPr>
              <a:t>ENTREPRISE</a:t>
            </a:r>
            <a:r>
              <a:rPr b="0">
                <a:solidFill>
                  <a:srgbClr val="FF6961"/>
                </a:solidFill>
              </a:rPr>
              <a:t> </a:t>
            </a:r>
            <a:r>
              <a:rPr b="0">
                <a:solidFill>
                  <a:srgbClr val="5797B8"/>
                </a:solidFill>
              </a:rPr>
              <a:t>- </a:t>
            </a:r>
            <a:r>
              <a:t>Titre du poste</a:t>
            </a:r>
          </a:p>
          <a:p>
            <a:pPr defTabSz="457200">
              <a:defRPr sz="11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defRPr>
            </a:pPr>
            <a:r>
              <a:t>Décrivez ici les fonctions que vous avez occupé. Décrivez également vos missions, résultats obtenus, etc.</a:t>
            </a:r>
          </a:p>
        </p:txBody>
      </p:sp>
      <p:sp>
        <p:nvSpPr>
          <p:cNvPr id="190" name="Rectangle 129"/>
          <p:cNvSpPr txBox="1"/>
          <p:nvPr/>
        </p:nvSpPr>
        <p:spPr>
          <a:xfrm>
            <a:off x="2801653" y="8735241"/>
            <a:ext cx="4502788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b="1" sz="1100">
                <a:latin typeface="Lato"/>
                <a:ea typeface="Lato"/>
                <a:cs typeface="Lato"/>
                <a:sym typeface="Lato"/>
              </a:defRPr>
            </a:pPr>
            <a:r>
              <a:t>2014-2015  </a:t>
            </a:r>
            <a:r>
              <a:rPr>
                <a:solidFill>
                  <a:srgbClr val="FF6961"/>
                </a:solidFill>
              </a:rPr>
              <a:t>ENTREPRISE </a:t>
            </a:r>
            <a:r>
              <a:rPr b="0">
                <a:solidFill>
                  <a:srgbClr val="5797B8"/>
                </a:solidFill>
              </a:rPr>
              <a:t>- </a:t>
            </a:r>
            <a:r>
              <a:t>Titre du poste</a:t>
            </a:r>
          </a:p>
          <a:p>
            <a:pPr defTabSz="457200">
              <a:defRPr sz="11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defRPr>
            </a:pPr>
            <a:r>
              <a:t>Décrivez ici les fonctions que vous avez occupé. Décrivez également vos missions, résultats obtenus, etc.</a:t>
            </a:r>
          </a:p>
        </p:txBody>
      </p:sp>
      <p:sp>
        <p:nvSpPr>
          <p:cNvPr id="191" name="Oval 206"/>
          <p:cNvSpPr/>
          <p:nvPr/>
        </p:nvSpPr>
        <p:spPr>
          <a:xfrm>
            <a:off x="2603698" y="9724172"/>
            <a:ext cx="111615" cy="11161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72727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pPr>
          </a:p>
        </p:txBody>
      </p:sp>
      <p:sp>
        <p:nvSpPr>
          <p:cNvPr id="192" name="Rectangle 131"/>
          <p:cNvSpPr txBox="1"/>
          <p:nvPr/>
        </p:nvSpPr>
        <p:spPr>
          <a:xfrm>
            <a:off x="2822683" y="9589320"/>
            <a:ext cx="4481757" cy="669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b="1" sz="1100">
                <a:latin typeface="Lato"/>
                <a:ea typeface="Lato"/>
                <a:cs typeface="Lato"/>
                <a:sym typeface="Lato"/>
              </a:defRPr>
            </a:pPr>
            <a:r>
              <a:t>2013-2014  </a:t>
            </a:r>
            <a:r>
              <a:rPr>
                <a:solidFill>
                  <a:srgbClr val="FF6961"/>
                </a:solidFill>
              </a:rPr>
              <a:t>ENTREPRISE </a:t>
            </a:r>
            <a:r>
              <a:rPr b="0">
                <a:solidFill>
                  <a:srgbClr val="5797B8"/>
                </a:solidFill>
              </a:rPr>
              <a:t>- </a:t>
            </a:r>
            <a:r>
              <a:t>Titre du poste</a:t>
            </a:r>
          </a:p>
          <a:p>
            <a:pPr defTabSz="457200">
              <a:defRPr sz="1100">
                <a:solidFill>
                  <a:srgbClr val="7F7F7F"/>
                </a:solidFill>
                <a:latin typeface="Lato"/>
                <a:ea typeface="Lato"/>
                <a:cs typeface="Lato"/>
                <a:sym typeface="Lato"/>
              </a:defRPr>
            </a:pPr>
            <a:r>
              <a:t>Décrivez ici les fonctions que vous avez occupé. Décrivez également vos missions, résultats obtenus, etc.</a:t>
            </a:r>
          </a:p>
        </p:txBody>
      </p:sp>
      <p:sp>
        <p:nvSpPr>
          <p:cNvPr id="193" name="Rectangle 133"/>
          <p:cNvSpPr/>
          <p:nvPr/>
        </p:nvSpPr>
        <p:spPr>
          <a:xfrm>
            <a:off x="0" y="10377700"/>
            <a:ext cx="7559675" cy="324496"/>
          </a:xfrm>
          <a:prstGeom prst="rect">
            <a:avLst/>
          </a:prstGeom>
          <a:gradFill>
            <a:gsLst>
              <a:gs pos="0">
                <a:srgbClr val="202A35"/>
              </a:gs>
              <a:gs pos="50000">
                <a:srgbClr val="2F3C4C"/>
              </a:gs>
              <a:gs pos="100000">
                <a:srgbClr val="38485B"/>
              </a:gs>
            </a:gsLst>
            <a:lin ang="27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ntonio"/>
                <a:ea typeface="Antonio"/>
                <a:cs typeface="Antonio"/>
                <a:sym typeface="Antonio"/>
              </a:defRPr>
            </a:pPr>
          </a:p>
        </p:txBody>
      </p:sp>
      <p:sp>
        <p:nvSpPr>
          <p:cNvPr id="194" name="Connecteur droit 135"/>
          <p:cNvSpPr/>
          <p:nvPr/>
        </p:nvSpPr>
        <p:spPr>
          <a:xfrm>
            <a:off x="123824" y="10521908"/>
            <a:ext cx="7298953" cy="1"/>
          </a:xfrm>
          <a:prstGeom prst="line">
            <a:avLst/>
          </a:prstGeom>
          <a:ln w="635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200" name="Group 32"/>
          <p:cNvGrpSpPr/>
          <p:nvPr/>
        </p:nvGrpSpPr>
        <p:grpSpPr>
          <a:xfrm>
            <a:off x="1114181" y="6162950"/>
            <a:ext cx="1026831" cy="184968"/>
            <a:chOff x="4759" y="0"/>
            <a:chExt cx="1026829" cy="184966"/>
          </a:xfrm>
        </p:grpSpPr>
        <p:sp>
          <p:nvSpPr>
            <p:cNvPr id="195" name="5-Point Star 31"/>
            <p:cNvSpPr/>
            <p:nvPr/>
          </p:nvSpPr>
          <p:spPr>
            <a:xfrm>
              <a:off x="4759" y="0"/>
              <a:ext cx="184967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6" name="5-Point Star 292"/>
            <p:cNvSpPr/>
            <p:nvPr/>
          </p:nvSpPr>
          <p:spPr>
            <a:xfrm>
              <a:off x="215225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7" name="5-Point Star 293"/>
            <p:cNvSpPr/>
            <p:nvPr/>
          </p:nvSpPr>
          <p:spPr>
            <a:xfrm>
              <a:off x="425691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8" name="5-Point Star 294"/>
            <p:cNvSpPr/>
            <p:nvPr/>
          </p:nvSpPr>
          <p:spPr>
            <a:xfrm>
              <a:off x="636157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9" name="5-Point Star 295"/>
            <p:cNvSpPr/>
            <p:nvPr/>
          </p:nvSpPr>
          <p:spPr>
            <a:xfrm>
              <a:off x="846622" y="0"/>
              <a:ext cx="184967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06" name="Group 32"/>
          <p:cNvGrpSpPr/>
          <p:nvPr/>
        </p:nvGrpSpPr>
        <p:grpSpPr>
          <a:xfrm>
            <a:off x="1114181" y="5845562"/>
            <a:ext cx="1026831" cy="184968"/>
            <a:chOff x="4759" y="0"/>
            <a:chExt cx="1026829" cy="184966"/>
          </a:xfrm>
        </p:grpSpPr>
        <p:sp>
          <p:nvSpPr>
            <p:cNvPr id="201" name="5-Point Star 31"/>
            <p:cNvSpPr/>
            <p:nvPr/>
          </p:nvSpPr>
          <p:spPr>
            <a:xfrm>
              <a:off x="4759" y="0"/>
              <a:ext cx="184967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2" name="5-Point Star 292"/>
            <p:cNvSpPr/>
            <p:nvPr/>
          </p:nvSpPr>
          <p:spPr>
            <a:xfrm>
              <a:off x="215225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3" name="5-Point Star 293"/>
            <p:cNvSpPr/>
            <p:nvPr/>
          </p:nvSpPr>
          <p:spPr>
            <a:xfrm>
              <a:off x="425691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4" name="5-Point Star 294"/>
            <p:cNvSpPr/>
            <p:nvPr/>
          </p:nvSpPr>
          <p:spPr>
            <a:xfrm>
              <a:off x="636157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5" name="5-Point Star 295"/>
            <p:cNvSpPr/>
            <p:nvPr/>
          </p:nvSpPr>
          <p:spPr>
            <a:xfrm>
              <a:off x="846622" y="0"/>
              <a:ext cx="184967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12" name="Group 32"/>
          <p:cNvGrpSpPr/>
          <p:nvPr/>
        </p:nvGrpSpPr>
        <p:grpSpPr>
          <a:xfrm>
            <a:off x="1114181" y="6733945"/>
            <a:ext cx="1049511" cy="207646"/>
            <a:chOff x="4759" y="-11339"/>
            <a:chExt cx="1049509" cy="207644"/>
          </a:xfrm>
        </p:grpSpPr>
        <p:sp>
          <p:nvSpPr>
            <p:cNvPr id="207" name="5-Point Star 31"/>
            <p:cNvSpPr/>
            <p:nvPr/>
          </p:nvSpPr>
          <p:spPr>
            <a:xfrm>
              <a:off x="4759" y="0"/>
              <a:ext cx="184967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8" name="5-Point Star 292"/>
            <p:cNvSpPr/>
            <p:nvPr/>
          </p:nvSpPr>
          <p:spPr>
            <a:xfrm>
              <a:off x="215225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9" name="5-Point Star 293"/>
            <p:cNvSpPr/>
            <p:nvPr/>
          </p:nvSpPr>
          <p:spPr>
            <a:xfrm>
              <a:off x="425691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0" name="5-Point Star 294"/>
            <p:cNvSpPr/>
            <p:nvPr/>
          </p:nvSpPr>
          <p:spPr>
            <a:xfrm>
              <a:off x="636157" y="0"/>
              <a:ext cx="184968" cy="184967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3A4859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1" name="5-Point Star 310"/>
            <p:cNvSpPr/>
            <p:nvPr/>
          </p:nvSpPr>
          <p:spPr>
            <a:xfrm>
              <a:off x="846624" y="-11340"/>
              <a:ext cx="207646" cy="207646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rgbClr val="FFFFFF"/>
            </a:solidFill>
            <a:ln w="12700" cap="flat">
              <a:solidFill>
                <a:srgbClr val="3A4859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